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27432000" cy="3657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E1A7B23-421A-BA92-EE9D-FB6AD360B193}" name="Wesley Sparagon" initials="WS" userId="105e287d99753192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7AA1"/>
    <a:srgbClr val="FFD700"/>
    <a:srgbClr val="CD2626"/>
    <a:srgbClr val="FF3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700" autoAdjust="0"/>
    <p:restoredTop sz="94660"/>
  </p:normalViewPr>
  <p:slideViewPr>
    <p:cSldViewPr snapToGrid="0">
      <p:cViewPr varScale="1">
        <p:scale>
          <a:sx n="22" d="100"/>
          <a:sy n="22" d="100"/>
        </p:scale>
        <p:origin x="2552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2733867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9210869"/>
            <a:ext cx="20574000" cy="8830731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321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571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947334"/>
            <a:ext cx="5915025" cy="30996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947334"/>
            <a:ext cx="17402175" cy="30996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380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29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9118611"/>
            <a:ext cx="23660100" cy="1521459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4477144"/>
            <a:ext cx="23660100" cy="80009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24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61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947342"/>
            <a:ext cx="23660100" cy="7069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8966203"/>
            <a:ext cx="11605020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3360400"/>
            <a:ext cx="11605020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8966203"/>
            <a:ext cx="11662173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3360400"/>
            <a:ext cx="11662173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08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39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340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266275"/>
            <a:ext cx="13887450" cy="25992667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05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266275"/>
            <a:ext cx="13887450" cy="25992667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22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947342"/>
            <a:ext cx="2366010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9736667"/>
            <a:ext cx="2366010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7BAA6-2BAA-4FAA-BBCC-9D33CF1DE795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3900542"/>
            <a:ext cx="92583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E5E06-FC34-43FC-9265-66C86866F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890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emf"/><Relationship Id="rId5" Type="http://schemas.openxmlformats.org/officeDocument/2006/relationships/image" Target="../media/image4.png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 descr="A colorful circle with black background&#10;&#10;Description automatically generated">
            <a:extLst>
              <a:ext uri="{FF2B5EF4-FFF2-40B4-BE49-F238E27FC236}">
                <a16:creationId xmlns:a16="http://schemas.microsoft.com/office/drawing/2014/main" id="{E9A022C5-C042-E391-EE85-074CF7BE23A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428" y="5407173"/>
            <a:ext cx="2101168" cy="2101168"/>
          </a:xfrm>
          <a:prstGeom prst="rect">
            <a:avLst/>
          </a:prstGeom>
        </p:spPr>
      </p:pic>
      <p:pic>
        <p:nvPicPr>
          <p:cNvPr id="35" name="Content Placeholder 4" descr="A colorful circle with a black background&#10;&#10;Description automatically generated">
            <a:extLst>
              <a:ext uri="{FF2B5EF4-FFF2-40B4-BE49-F238E27FC236}">
                <a16:creationId xmlns:a16="http://schemas.microsoft.com/office/drawing/2014/main" id="{0287D003-6BA7-4536-172F-37B7C57688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624" y="1865420"/>
            <a:ext cx="5447592" cy="5447592"/>
          </a:xfrm>
          <a:prstGeom prst="rect">
            <a:avLst/>
          </a:prstGeom>
        </p:spPr>
      </p:pic>
      <p:sp>
        <p:nvSpPr>
          <p:cNvPr id="170" name="Arc 169">
            <a:extLst>
              <a:ext uri="{FF2B5EF4-FFF2-40B4-BE49-F238E27FC236}">
                <a16:creationId xmlns:a16="http://schemas.microsoft.com/office/drawing/2014/main" id="{AD63ABE7-1EE5-357B-9BB8-14AB76D5D87B}"/>
              </a:ext>
            </a:extLst>
          </p:cNvPr>
          <p:cNvSpPr/>
          <p:nvPr/>
        </p:nvSpPr>
        <p:spPr>
          <a:xfrm rot="18486030">
            <a:off x="6744747" y="3974629"/>
            <a:ext cx="9724802" cy="6613058"/>
          </a:xfrm>
          <a:prstGeom prst="arc">
            <a:avLst>
              <a:gd name="adj1" fmla="val 11271281"/>
              <a:gd name="adj2" fmla="val 21054293"/>
            </a:avLst>
          </a:prstGeom>
          <a:ln w="254000">
            <a:solidFill>
              <a:schemeClr val="tx2">
                <a:lumMod val="60000"/>
                <a:lumOff val="40000"/>
              </a:schemeClr>
            </a:solidFill>
            <a:headEnd type="stealth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33422A-C5BF-DB0A-3A4F-31FF25D14B91}"/>
              </a:ext>
            </a:extLst>
          </p:cNvPr>
          <p:cNvSpPr txBox="1"/>
          <p:nvPr/>
        </p:nvSpPr>
        <p:spPr>
          <a:xfrm>
            <a:off x="1364747" y="13735419"/>
            <a:ext cx="4800792" cy="523220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Non-bleached + Ambient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2E1AAA-80DD-ECF6-01C3-DA63EFA13D2B}"/>
              </a:ext>
            </a:extLst>
          </p:cNvPr>
          <p:cNvSpPr txBox="1"/>
          <p:nvPr/>
        </p:nvSpPr>
        <p:spPr>
          <a:xfrm>
            <a:off x="2516948" y="10385558"/>
            <a:ext cx="2378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“</a:t>
            </a:r>
            <a:r>
              <a:rPr lang="en-US" sz="3600" dirty="0"/>
              <a:t>Healthy</a:t>
            </a:r>
            <a:r>
              <a:rPr lang="en-US" sz="2400" dirty="0"/>
              <a:t>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6A7102-DAF2-66CA-CF8E-EBE5B73496A2}"/>
              </a:ext>
            </a:extLst>
          </p:cNvPr>
          <p:cNvSpPr txBox="1"/>
          <p:nvPr/>
        </p:nvSpPr>
        <p:spPr>
          <a:xfrm>
            <a:off x="8188604" y="10073864"/>
            <a:ext cx="39940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“Thermal Stress Onset”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19BE1D-95AF-6C9D-4280-B2927502BA71}"/>
              </a:ext>
            </a:extLst>
          </p:cNvPr>
          <p:cNvSpPr txBox="1"/>
          <p:nvPr/>
        </p:nvSpPr>
        <p:spPr>
          <a:xfrm>
            <a:off x="7757488" y="13735419"/>
            <a:ext cx="4800792" cy="523220"/>
          </a:xfrm>
          <a:prstGeom prst="rect">
            <a:avLst/>
          </a:prstGeom>
          <a:solidFill>
            <a:srgbClr val="FF303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Non-bleached + Heated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03233C-EC04-5F86-7FDA-952B3D9DF657}"/>
              </a:ext>
            </a:extLst>
          </p:cNvPr>
          <p:cNvSpPr txBox="1"/>
          <p:nvPr/>
        </p:nvSpPr>
        <p:spPr>
          <a:xfrm>
            <a:off x="14907115" y="10299129"/>
            <a:ext cx="3994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“Peak Bleaching”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20F05C7-6714-60D2-8A23-04051D3BD450}"/>
              </a:ext>
            </a:extLst>
          </p:cNvPr>
          <p:cNvSpPr txBox="1"/>
          <p:nvPr/>
        </p:nvSpPr>
        <p:spPr>
          <a:xfrm>
            <a:off x="14386280" y="13703099"/>
            <a:ext cx="4800792" cy="523220"/>
          </a:xfrm>
          <a:prstGeom prst="rect">
            <a:avLst/>
          </a:prstGeom>
          <a:noFill/>
          <a:ln>
            <a:solidFill>
              <a:srgbClr val="CD262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D2626"/>
                </a:solidFill>
              </a:rPr>
              <a:t>Bleached + Heated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A714EA-21DE-DFFC-9936-A2C27EA21506}"/>
              </a:ext>
            </a:extLst>
          </p:cNvPr>
          <p:cNvSpPr txBox="1"/>
          <p:nvPr/>
        </p:nvSpPr>
        <p:spPr>
          <a:xfrm>
            <a:off x="21130186" y="13628058"/>
            <a:ext cx="4800792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70C0"/>
                </a:solidFill>
              </a:rPr>
              <a:t>Bleached + Ambient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40DC79-AF58-F1A5-EC1E-FAE18E19B995}"/>
              </a:ext>
            </a:extLst>
          </p:cNvPr>
          <p:cNvSpPr txBox="1"/>
          <p:nvPr/>
        </p:nvSpPr>
        <p:spPr>
          <a:xfrm>
            <a:off x="21802459" y="10216044"/>
            <a:ext cx="3994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“Recovering”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AD2894-BDD2-8320-37B1-4716A36BB74E}"/>
              </a:ext>
            </a:extLst>
          </p:cNvPr>
          <p:cNvSpPr txBox="1"/>
          <p:nvPr/>
        </p:nvSpPr>
        <p:spPr>
          <a:xfrm>
            <a:off x="3099092" y="8423273"/>
            <a:ext cx="1332102" cy="646331"/>
          </a:xfrm>
          <a:prstGeom prst="rect">
            <a:avLst/>
          </a:prstGeom>
          <a:solidFill>
            <a:srgbClr val="FFFBFB"/>
          </a:solidFill>
        </p:spPr>
        <p:txBody>
          <a:bodyPr wrap="square" rtlCol="0">
            <a:spAutoFit/>
          </a:bodyPr>
          <a:lstStyle/>
          <a:p>
            <a:r>
              <a:rPr lang="en-US" sz="3600" b="1" dirty="0"/>
              <a:t>DOM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5EF845D6-FB72-A6F5-F52E-668FB78F52EE}"/>
              </a:ext>
            </a:extLst>
          </p:cNvPr>
          <p:cNvSpPr/>
          <p:nvPr/>
        </p:nvSpPr>
        <p:spPr>
          <a:xfrm rot="9455432">
            <a:off x="2340452" y="9494230"/>
            <a:ext cx="321047" cy="588349"/>
          </a:xfrm>
          <a:prstGeom prst="downArrow">
            <a:avLst/>
          </a:prstGeom>
          <a:solidFill>
            <a:srgbClr val="FFFBFB"/>
          </a:solidFill>
          <a:ln>
            <a:solidFill>
              <a:schemeClr val="tx1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E949DD3F-400F-7F9B-D204-605B27B0B838}"/>
              </a:ext>
            </a:extLst>
          </p:cNvPr>
          <p:cNvSpPr/>
          <p:nvPr/>
        </p:nvSpPr>
        <p:spPr>
          <a:xfrm rot="10800000">
            <a:off x="3040787" y="9201904"/>
            <a:ext cx="321047" cy="588349"/>
          </a:xfrm>
          <a:prstGeom prst="downArrow">
            <a:avLst/>
          </a:prstGeom>
          <a:solidFill>
            <a:srgbClr val="FFFBFB"/>
          </a:solidFill>
          <a:ln>
            <a:solidFill>
              <a:schemeClr val="tx1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CC64686B-D461-752F-4EC1-C94D2E6BB865}"/>
              </a:ext>
            </a:extLst>
          </p:cNvPr>
          <p:cNvSpPr/>
          <p:nvPr/>
        </p:nvSpPr>
        <p:spPr>
          <a:xfrm rot="10800000">
            <a:off x="3874563" y="9201310"/>
            <a:ext cx="321047" cy="588349"/>
          </a:xfrm>
          <a:prstGeom prst="downArrow">
            <a:avLst/>
          </a:prstGeom>
          <a:solidFill>
            <a:srgbClr val="FFFBFB"/>
          </a:solidFill>
          <a:ln>
            <a:solidFill>
              <a:schemeClr val="tx1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AB0D2A19-C37C-2507-091E-C3BA47B95CF7}"/>
              </a:ext>
            </a:extLst>
          </p:cNvPr>
          <p:cNvSpPr/>
          <p:nvPr/>
        </p:nvSpPr>
        <p:spPr>
          <a:xfrm rot="12103310">
            <a:off x="4605713" y="9407535"/>
            <a:ext cx="321047" cy="588349"/>
          </a:xfrm>
          <a:prstGeom prst="downArrow">
            <a:avLst/>
          </a:prstGeom>
          <a:solidFill>
            <a:srgbClr val="FFFBFB"/>
          </a:solidFill>
          <a:ln>
            <a:solidFill>
              <a:schemeClr val="tx1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56ECBBE-DD3A-348C-5ACB-8E2EFC96028F}"/>
              </a:ext>
            </a:extLst>
          </p:cNvPr>
          <p:cNvSpPr txBox="1"/>
          <p:nvPr/>
        </p:nvSpPr>
        <p:spPr>
          <a:xfrm>
            <a:off x="8749936" y="7673346"/>
            <a:ext cx="29609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C00000"/>
                </a:solidFill>
              </a:rPr>
              <a:t>DOM</a:t>
            </a:r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BCFEADB4-A093-D35E-973E-9D285F48FAA4}"/>
              </a:ext>
            </a:extLst>
          </p:cNvPr>
          <p:cNvSpPr/>
          <p:nvPr/>
        </p:nvSpPr>
        <p:spPr>
          <a:xfrm rot="9455432">
            <a:off x="8622424" y="8779585"/>
            <a:ext cx="713623" cy="1203704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477350B-D6D7-6ADA-B390-E0BBE83A0FDB}"/>
              </a:ext>
            </a:extLst>
          </p:cNvPr>
          <p:cNvSpPr txBox="1"/>
          <p:nvPr/>
        </p:nvSpPr>
        <p:spPr>
          <a:xfrm>
            <a:off x="23080097" y="8251727"/>
            <a:ext cx="19234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C00000"/>
                </a:solidFill>
              </a:rPr>
              <a:t>DOM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0C2C235-2512-9DF0-AB2F-D2B1BCF5B95E}"/>
              </a:ext>
            </a:extLst>
          </p:cNvPr>
          <p:cNvSpPr txBox="1"/>
          <p:nvPr/>
        </p:nvSpPr>
        <p:spPr>
          <a:xfrm rot="10800000" flipV="1">
            <a:off x="16555748" y="9000200"/>
            <a:ext cx="1108445" cy="461665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DOM</a:t>
            </a:r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BF42F833-B97D-10B5-396A-4C426DDB664A}"/>
              </a:ext>
            </a:extLst>
          </p:cNvPr>
          <p:cNvSpPr/>
          <p:nvPr/>
        </p:nvSpPr>
        <p:spPr>
          <a:xfrm rot="13875344">
            <a:off x="11639084" y="5596387"/>
            <a:ext cx="1279711" cy="2402425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12FAB8-BEFB-3F08-C6D5-DE29840EBC8B}"/>
              </a:ext>
            </a:extLst>
          </p:cNvPr>
          <p:cNvSpPr txBox="1"/>
          <p:nvPr/>
        </p:nvSpPr>
        <p:spPr>
          <a:xfrm>
            <a:off x="1195356" y="4914043"/>
            <a:ext cx="4744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Healthy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1DCC34F-0A60-CEA6-CFA2-4276612D79BF}"/>
              </a:ext>
            </a:extLst>
          </p:cNvPr>
          <p:cNvSpPr txBox="1"/>
          <p:nvPr/>
        </p:nvSpPr>
        <p:spPr>
          <a:xfrm>
            <a:off x="14809028" y="1623975"/>
            <a:ext cx="4092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rgbClr val="C00000"/>
                </a:solidFill>
              </a:rPr>
              <a:t>Microbialized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A67D55-1A79-ABE4-6ACD-DA72895C5E15}"/>
              </a:ext>
            </a:extLst>
          </p:cNvPr>
          <p:cNvSpPr txBox="1"/>
          <p:nvPr/>
        </p:nvSpPr>
        <p:spPr>
          <a:xfrm rot="5400000">
            <a:off x="24488551" y="17773512"/>
            <a:ext cx="31041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CD2626"/>
                </a:solidFill>
              </a:rPr>
              <a:t>Temperature stress</a:t>
            </a:r>
            <a:endParaRPr lang="en-US" sz="3600" dirty="0">
              <a:solidFill>
                <a:srgbClr val="CD2626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CCDEB7F-FE22-B44C-63C3-C79B2BFD02E2}"/>
              </a:ext>
            </a:extLst>
          </p:cNvPr>
          <p:cNvSpPr txBox="1"/>
          <p:nvPr/>
        </p:nvSpPr>
        <p:spPr>
          <a:xfrm>
            <a:off x="12926350" y="22505538"/>
            <a:ext cx="25853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Time</a:t>
            </a:r>
            <a:endParaRPr lang="en-US" sz="5400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EBD8620-1055-E3D7-324A-794CC1986EA4}"/>
              </a:ext>
            </a:extLst>
          </p:cNvPr>
          <p:cNvGrpSpPr/>
          <p:nvPr/>
        </p:nvGrpSpPr>
        <p:grpSpPr>
          <a:xfrm>
            <a:off x="3056021" y="15070526"/>
            <a:ext cx="22261802" cy="7503406"/>
            <a:chOff x="3863358" y="17457166"/>
            <a:chExt cx="19346784" cy="6238577"/>
          </a:xfrm>
        </p:grpSpPr>
        <p:pic>
          <p:nvPicPr>
            <p:cNvPr id="49" name="Picture 48" descr="Chart&#10;&#10;Description automatically generated">
              <a:extLst>
                <a:ext uri="{FF2B5EF4-FFF2-40B4-BE49-F238E27FC236}">
                  <a16:creationId xmlns:a16="http://schemas.microsoft.com/office/drawing/2014/main" id="{88263C26-BCC9-3A07-91DF-EA57DA49FA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8" r="94397"/>
            <a:stretch/>
          </p:blipFill>
          <p:spPr>
            <a:xfrm>
              <a:off x="3863358" y="17457166"/>
              <a:ext cx="403081" cy="6238577"/>
            </a:xfrm>
            <a:prstGeom prst="rect">
              <a:avLst/>
            </a:prstGeom>
          </p:spPr>
        </p:pic>
        <p:pic>
          <p:nvPicPr>
            <p:cNvPr id="50" name="Picture 49" descr="Chart&#10;&#10;Description automatically generated">
              <a:extLst>
                <a:ext uri="{FF2B5EF4-FFF2-40B4-BE49-F238E27FC236}">
                  <a16:creationId xmlns:a16="http://schemas.microsoft.com/office/drawing/2014/main" id="{4DF5DCD5-0452-1A59-58DF-6865355D9A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631" t="93871" r="8257"/>
            <a:stretch/>
          </p:blipFill>
          <p:spPr>
            <a:xfrm>
              <a:off x="4216862" y="23313375"/>
              <a:ext cx="18993280" cy="382368"/>
            </a:xfrm>
            <a:prstGeom prst="rect">
              <a:avLst/>
            </a:prstGeom>
          </p:spPr>
        </p:pic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E23B92-A9EC-B7F3-F3C2-DDC5D66953B9}"/>
              </a:ext>
            </a:extLst>
          </p:cNvPr>
          <p:cNvCxnSpPr>
            <a:cxnSpLocks/>
          </p:cNvCxnSpPr>
          <p:nvPr/>
        </p:nvCxnSpPr>
        <p:spPr>
          <a:xfrm>
            <a:off x="25293759" y="15070526"/>
            <a:ext cx="0" cy="721869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9E67042-1E55-80DE-5B02-D403DC209A04}"/>
              </a:ext>
            </a:extLst>
          </p:cNvPr>
          <p:cNvCxnSpPr>
            <a:cxnSpLocks/>
          </p:cNvCxnSpPr>
          <p:nvPr/>
        </p:nvCxnSpPr>
        <p:spPr>
          <a:xfrm>
            <a:off x="4063244" y="21790005"/>
            <a:ext cx="2529582" cy="0"/>
          </a:xfrm>
          <a:prstGeom prst="line">
            <a:avLst/>
          </a:prstGeom>
          <a:ln w="76200">
            <a:solidFill>
              <a:srgbClr val="CD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88F2714-6EF8-1DF8-8DAD-977161355B4B}"/>
              </a:ext>
            </a:extLst>
          </p:cNvPr>
          <p:cNvCxnSpPr>
            <a:cxnSpLocks/>
          </p:cNvCxnSpPr>
          <p:nvPr/>
        </p:nvCxnSpPr>
        <p:spPr>
          <a:xfrm flipV="1">
            <a:off x="6525041" y="15923321"/>
            <a:ext cx="3660571" cy="5855469"/>
          </a:xfrm>
          <a:prstGeom prst="line">
            <a:avLst/>
          </a:prstGeom>
          <a:ln w="76200">
            <a:solidFill>
              <a:srgbClr val="CD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0275821-880B-D496-C1EA-2EDC2C20E88A}"/>
              </a:ext>
            </a:extLst>
          </p:cNvPr>
          <p:cNvCxnSpPr>
            <a:cxnSpLocks/>
          </p:cNvCxnSpPr>
          <p:nvPr/>
        </p:nvCxnSpPr>
        <p:spPr>
          <a:xfrm flipV="1">
            <a:off x="10157884" y="15891871"/>
            <a:ext cx="9791548" cy="11958"/>
          </a:xfrm>
          <a:prstGeom prst="line">
            <a:avLst/>
          </a:prstGeom>
          <a:ln w="76200">
            <a:solidFill>
              <a:srgbClr val="CD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AD754C0A-0B94-A178-72D3-829D6216204F}"/>
              </a:ext>
            </a:extLst>
          </p:cNvPr>
          <p:cNvCxnSpPr>
            <a:cxnSpLocks/>
          </p:cNvCxnSpPr>
          <p:nvPr/>
        </p:nvCxnSpPr>
        <p:spPr>
          <a:xfrm>
            <a:off x="19949432" y="15891871"/>
            <a:ext cx="5340644" cy="6016891"/>
          </a:xfrm>
          <a:prstGeom prst="line">
            <a:avLst/>
          </a:prstGeom>
          <a:ln w="76200">
            <a:solidFill>
              <a:srgbClr val="CD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rrow: Down 51">
            <a:extLst>
              <a:ext uri="{FF2B5EF4-FFF2-40B4-BE49-F238E27FC236}">
                <a16:creationId xmlns:a16="http://schemas.microsoft.com/office/drawing/2014/main" id="{F1C22E97-04AB-241E-39A7-F333B21CD10E}"/>
              </a:ext>
            </a:extLst>
          </p:cNvPr>
          <p:cNvSpPr/>
          <p:nvPr/>
        </p:nvSpPr>
        <p:spPr>
          <a:xfrm rot="10800000" flipH="1">
            <a:off x="16558229" y="7364252"/>
            <a:ext cx="706714" cy="1326728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55" name="Arrow: Down 54">
            <a:extLst>
              <a:ext uri="{FF2B5EF4-FFF2-40B4-BE49-F238E27FC236}">
                <a16:creationId xmlns:a16="http://schemas.microsoft.com/office/drawing/2014/main" id="{8AD619CB-61EC-5687-BED9-458A9DA4AE43}"/>
              </a:ext>
            </a:extLst>
          </p:cNvPr>
          <p:cNvSpPr/>
          <p:nvPr/>
        </p:nvSpPr>
        <p:spPr>
          <a:xfrm rot="8170142" flipH="1">
            <a:off x="21557464" y="6515323"/>
            <a:ext cx="529357" cy="993773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A0E5B703-2BB7-3584-68AD-B1B92018D076}"/>
              </a:ext>
            </a:extLst>
          </p:cNvPr>
          <p:cNvSpPr/>
          <p:nvPr/>
        </p:nvSpPr>
        <p:spPr>
          <a:xfrm rot="10800000" flipH="1">
            <a:off x="3410287" y="7526755"/>
            <a:ext cx="373046" cy="700327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18FC2C1E-1543-759E-84B6-C3EABF1DF101}"/>
              </a:ext>
            </a:extLst>
          </p:cNvPr>
          <p:cNvCxnSpPr>
            <a:cxnSpLocks/>
          </p:cNvCxnSpPr>
          <p:nvPr/>
        </p:nvCxnSpPr>
        <p:spPr>
          <a:xfrm flipH="1">
            <a:off x="6592826" y="2791296"/>
            <a:ext cx="76449" cy="19497929"/>
          </a:xfrm>
          <a:prstGeom prst="line">
            <a:avLst/>
          </a:prstGeom>
          <a:ln w="7620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Arc 168">
            <a:extLst>
              <a:ext uri="{FF2B5EF4-FFF2-40B4-BE49-F238E27FC236}">
                <a16:creationId xmlns:a16="http://schemas.microsoft.com/office/drawing/2014/main" id="{57CB802F-B0D1-1A70-39B5-9186A5E5C120}"/>
              </a:ext>
            </a:extLst>
          </p:cNvPr>
          <p:cNvSpPr/>
          <p:nvPr/>
        </p:nvSpPr>
        <p:spPr>
          <a:xfrm rot="18486030">
            <a:off x="13058462" y="3633613"/>
            <a:ext cx="9724802" cy="6613058"/>
          </a:xfrm>
          <a:prstGeom prst="arc">
            <a:avLst>
              <a:gd name="adj1" fmla="val 11271281"/>
              <a:gd name="adj2" fmla="val 14689392"/>
            </a:avLst>
          </a:prstGeom>
          <a:ln w="254000">
            <a:solidFill>
              <a:schemeClr val="tx2">
                <a:lumMod val="60000"/>
                <a:lumOff val="40000"/>
              </a:schemeClr>
            </a:solidFill>
            <a:headEnd type="stealth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54AA77C7-B4D2-11AE-233F-6AEA58F7C819}"/>
              </a:ext>
            </a:extLst>
          </p:cNvPr>
          <p:cNvSpPr txBox="1"/>
          <p:nvPr/>
        </p:nvSpPr>
        <p:spPr>
          <a:xfrm>
            <a:off x="7623979" y="4428377"/>
            <a:ext cx="2983441" cy="1358373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Hypoxia, disease </a:t>
            </a:r>
          </a:p>
        </p:txBody>
      </p:sp>
      <p:sp>
        <p:nvSpPr>
          <p:cNvPr id="171" name="Arc 170">
            <a:extLst>
              <a:ext uri="{FF2B5EF4-FFF2-40B4-BE49-F238E27FC236}">
                <a16:creationId xmlns:a16="http://schemas.microsoft.com/office/drawing/2014/main" id="{05461F58-FBD5-24F1-46CF-22258624B25A}"/>
              </a:ext>
            </a:extLst>
          </p:cNvPr>
          <p:cNvSpPr/>
          <p:nvPr/>
        </p:nvSpPr>
        <p:spPr>
          <a:xfrm rot="12456759" flipV="1">
            <a:off x="12165830" y="6064986"/>
            <a:ext cx="9724802" cy="5255800"/>
          </a:xfrm>
          <a:prstGeom prst="arc">
            <a:avLst>
              <a:gd name="adj1" fmla="val 11497846"/>
              <a:gd name="adj2" fmla="val 15289800"/>
            </a:avLst>
          </a:prstGeom>
          <a:ln w="254000">
            <a:solidFill>
              <a:schemeClr val="tx2">
                <a:lumMod val="60000"/>
                <a:lumOff val="40000"/>
              </a:schemeClr>
            </a:solidFill>
            <a:headEnd type="stealth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aa-ET"/>
          </a:p>
        </p:txBody>
      </p:sp>
      <p:sp>
        <p:nvSpPr>
          <p:cNvPr id="172" name="Arrow: Down 31">
            <a:extLst>
              <a:ext uri="{FF2B5EF4-FFF2-40B4-BE49-F238E27FC236}">
                <a16:creationId xmlns:a16="http://schemas.microsoft.com/office/drawing/2014/main" id="{C0424ED8-1387-AFE0-0F0F-12AAD36AA77F}"/>
              </a:ext>
            </a:extLst>
          </p:cNvPr>
          <p:cNvSpPr/>
          <p:nvPr/>
        </p:nvSpPr>
        <p:spPr>
          <a:xfrm rot="10610240">
            <a:off x="9486026" y="8627184"/>
            <a:ext cx="713623" cy="1203704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73" name="Arrow: Down 31">
            <a:extLst>
              <a:ext uri="{FF2B5EF4-FFF2-40B4-BE49-F238E27FC236}">
                <a16:creationId xmlns:a16="http://schemas.microsoft.com/office/drawing/2014/main" id="{68DFB761-C173-B22B-2D2F-082797EA0353}"/>
              </a:ext>
            </a:extLst>
          </p:cNvPr>
          <p:cNvSpPr/>
          <p:nvPr/>
        </p:nvSpPr>
        <p:spPr>
          <a:xfrm rot="10964048">
            <a:off x="10324224" y="8601785"/>
            <a:ext cx="713623" cy="1203704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174" name="Arrow: Down 31">
            <a:extLst>
              <a:ext uri="{FF2B5EF4-FFF2-40B4-BE49-F238E27FC236}">
                <a16:creationId xmlns:a16="http://schemas.microsoft.com/office/drawing/2014/main" id="{20AA80E5-6E59-FA6C-DF52-AAF7574FAB6F}"/>
              </a:ext>
            </a:extLst>
          </p:cNvPr>
          <p:cNvSpPr/>
          <p:nvPr/>
        </p:nvSpPr>
        <p:spPr>
          <a:xfrm rot="12262398">
            <a:off x="11213223" y="8754183"/>
            <a:ext cx="713623" cy="1203704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175" name="Arrow: Down 31">
            <a:extLst>
              <a:ext uri="{FF2B5EF4-FFF2-40B4-BE49-F238E27FC236}">
                <a16:creationId xmlns:a16="http://schemas.microsoft.com/office/drawing/2014/main" id="{CC719311-0544-0117-9319-013319233108}"/>
              </a:ext>
            </a:extLst>
          </p:cNvPr>
          <p:cNvSpPr/>
          <p:nvPr/>
        </p:nvSpPr>
        <p:spPr>
          <a:xfrm rot="8585449">
            <a:off x="15787474" y="9788193"/>
            <a:ext cx="228716" cy="327619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176" name="Arrow: Down 31">
            <a:extLst>
              <a:ext uri="{FF2B5EF4-FFF2-40B4-BE49-F238E27FC236}">
                <a16:creationId xmlns:a16="http://schemas.microsoft.com/office/drawing/2014/main" id="{F89B318B-DEAF-ED13-75D6-BAC0FC1EBC80}"/>
              </a:ext>
            </a:extLst>
          </p:cNvPr>
          <p:cNvSpPr/>
          <p:nvPr/>
        </p:nvSpPr>
        <p:spPr>
          <a:xfrm rot="10373852">
            <a:off x="16549473" y="9635794"/>
            <a:ext cx="228716" cy="327619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177" name="Arrow: Down 31">
            <a:extLst>
              <a:ext uri="{FF2B5EF4-FFF2-40B4-BE49-F238E27FC236}">
                <a16:creationId xmlns:a16="http://schemas.microsoft.com/office/drawing/2014/main" id="{2A8B6BB0-0545-4213-FAC5-0F50D0926278}"/>
              </a:ext>
            </a:extLst>
          </p:cNvPr>
          <p:cNvSpPr/>
          <p:nvPr/>
        </p:nvSpPr>
        <p:spPr>
          <a:xfrm rot="11186113">
            <a:off x="17311474" y="9661193"/>
            <a:ext cx="228716" cy="327619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178" name="Arrow: Down 31">
            <a:extLst>
              <a:ext uri="{FF2B5EF4-FFF2-40B4-BE49-F238E27FC236}">
                <a16:creationId xmlns:a16="http://schemas.microsoft.com/office/drawing/2014/main" id="{F3D8B158-ADE8-454F-8B00-65F38192CCEF}"/>
              </a:ext>
            </a:extLst>
          </p:cNvPr>
          <p:cNvSpPr/>
          <p:nvPr/>
        </p:nvSpPr>
        <p:spPr>
          <a:xfrm rot="12286839">
            <a:off x="18175073" y="9788194"/>
            <a:ext cx="228716" cy="327619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179" name="Arrow: Down 31">
            <a:extLst>
              <a:ext uri="{FF2B5EF4-FFF2-40B4-BE49-F238E27FC236}">
                <a16:creationId xmlns:a16="http://schemas.microsoft.com/office/drawing/2014/main" id="{A6A54DA6-F726-8D6B-5D6E-4F830EFFDDD6}"/>
              </a:ext>
            </a:extLst>
          </p:cNvPr>
          <p:cNvSpPr/>
          <p:nvPr/>
        </p:nvSpPr>
        <p:spPr>
          <a:xfrm rot="9055299">
            <a:off x="22137166" y="9347510"/>
            <a:ext cx="493802" cy="791612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180" name="Arrow: Down 31">
            <a:extLst>
              <a:ext uri="{FF2B5EF4-FFF2-40B4-BE49-F238E27FC236}">
                <a16:creationId xmlns:a16="http://schemas.microsoft.com/office/drawing/2014/main" id="{25794646-538B-E750-15C3-93EF2EAE2BC7}"/>
              </a:ext>
            </a:extLst>
          </p:cNvPr>
          <p:cNvSpPr/>
          <p:nvPr/>
        </p:nvSpPr>
        <p:spPr>
          <a:xfrm rot="10293014">
            <a:off x="23102365" y="9169710"/>
            <a:ext cx="493802" cy="791612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182" name="Arrow: Down 31">
            <a:extLst>
              <a:ext uri="{FF2B5EF4-FFF2-40B4-BE49-F238E27FC236}">
                <a16:creationId xmlns:a16="http://schemas.microsoft.com/office/drawing/2014/main" id="{563A62D2-1F67-5B70-58B9-89FFAAE623CC}"/>
              </a:ext>
            </a:extLst>
          </p:cNvPr>
          <p:cNvSpPr/>
          <p:nvPr/>
        </p:nvSpPr>
        <p:spPr>
          <a:xfrm rot="10800000">
            <a:off x="24016765" y="9118910"/>
            <a:ext cx="493802" cy="791612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183" name="Arrow: Down 31">
            <a:extLst>
              <a:ext uri="{FF2B5EF4-FFF2-40B4-BE49-F238E27FC236}">
                <a16:creationId xmlns:a16="http://schemas.microsoft.com/office/drawing/2014/main" id="{4D41C86F-07EA-C6DA-AFBB-D5C3C6763C0D}"/>
              </a:ext>
            </a:extLst>
          </p:cNvPr>
          <p:cNvSpPr/>
          <p:nvPr/>
        </p:nvSpPr>
        <p:spPr>
          <a:xfrm rot="11541922">
            <a:off x="24880365" y="9220511"/>
            <a:ext cx="493802" cy="791612"/>
          </a:xfrm>
          <a:prstGeom prst="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glow rad="228600">
              <a:srgbClr val="C00000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DF426B-7C32-2D8B-3D47-5BB7978C7BBE}"/>
              </a:ext>
            </a:extLst>
          </p:cNvPr>
          <p:cNvSpPr txBox="1"/>
          <p:nvPr/>
        </p:nvSpPr>
        <p:spPr>
          <a:xfrm>
            <a:off x="18924762" y="3629917"/>
            <a:ext cx="305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FF3030"/>
                </a:solidFill>
              </a:rPr>
              <a:t>Pseudoalteromonadacea</a:t>
            </a:r>
            <a:endParaRPr lang="en-US" sz="1800" b="1" dirty="0">
              <a:solidFill>
                <a:srgbClr val="FF303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A128B9-91AE-9ABD-9D13-04B9C2562DE5}"/>
              </a:ext>
            </a:extLst>
          </p:cNvPr>
          <p:cNvSpPr txBox="1"/>
          <p:nvPr/>
        </p:nvSpPr>
        <p:spPr>
          <a:xfrm>
            <a:off x="18421421" y="6041709"/>
            <a:ext cx="305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AA7AA1"/>
                </a:solidFill>
              </a:rPr>
              <a:t>Flavobacteriaceae</a:t>
            </a:r>
            <a:endParaRPr lang="en-US" sz="1800" b="1" dirty="0">
              <a:solidFill>
                <a:srgbClr val="AA7AA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8267A0D-5F9E-D232-A527-2B0DD5B47626}"/>
              </a:ext>
            </a:extLst>
          </p:cNvPr>
          <p:cNvSpPr txBox="1"/>
          <p:nvPr/>
        </p:nvSpPr>
        <p:spPr>
          <a:xfrm>
            <a:off x="11607275" y="4249132"/>
            <a:ext cx="305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dirty="0" err="1">
                <a:solidFill>
                  <a:schemeClr val="tx1"/>
                </a:solidFill>
                <a:highlight>
                  <a:srgbClr val="FFD700"/>
                </a:highlight>
              </a:rPr>
              <a:t>Alteromonadaceae</a:t>
            </a:r>
            <a:endParaRPr lang="en-US" sz="1800" b="1" dirty="0">
              <a:solidFill>
                <a:schemeClr val="tx1"/>
              </a:solidFill>
              <a:highlight>
                <a:srgbClr val="FFD700"/>
              </a:highlight>
            </a:endParaRPr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98290CDC-19A1-2097-5748-9A608D5D0C37}"/>
              </a:ext>
            </a:extLst>
          </p:cNvPr>
          <p:cNvSpPr/>
          <p:nvPr/>
        </p:nvSpPr>
        <p:spPr>
          <a:xfrm rot="10800000">
            <a:off x="15665732" y="4154162"/>
            <a:ext cx="350520" cy="502920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92E3D098-FDBF-4356-B836-DD6B87000F28}"/>
              </a:ext>
            </a:extLst>
          </p:cNvPr>
          <p:cNvSpPr/>
          <p:nvPr/>
        </p:nvSpPr>
        <p:spPr>
          <a:xfrm rot="10800000">
            <a:off x="18286659" y="3630711"/>
            <a:ext cx="350520" cy="502920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DDE61CA6-0C09-2F9D-F3B0-4ED04770F4C6}"/>
              </a:ext>
            </a:extLst>
          </p:cNvPr>
          <p:cNvSpPr/>
          <p:nvPr/>
        </p:nvSpPr>
        <p:spPr>
          <a:xfrm rot="10800000">
            <a:off x="17926725" y="5632574"/>
            <a:ext cx="350520" cy="502920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D7AA161-83C1-A0F0-F45C-0DB98836E3CC}"/>
              </a:ext>
            </a:extLst>
          </p:cNvPr>
          <p:cNvSpPr/>
          <p:nvPr/>
        </p:nvSpPr>
        <p:spPr>
          <a:xfrm>
            <a:off x="16367539" y="4187946"/>
            <a:ext cx="484065" cy="420084"/>
          </a:xfrm>
          <a:prstGeom prst="rect">
            <a:avLst/>
          </a:prstGeom>
          <a:solidFill>
            <a:srgbClr val="FFD7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E6CD853-911C-D8F0-6B98-CEBE3A560A7F}"/>
              </a:ext>
            </a:extLst>
          </p:cNvPr>
          <p:cNvSpPr/>
          <p:nvPr/>
        </p:nvSpPr>
        <p:spPr>
          <a:xfrm rot="20891455">
            <a:off x="3505359" y="6315791"/>
            <a:ext cx="93959" cy="148746"/>
          </a:xfrm>
          <a:prstGeom prst="rect">
            <a:avLst/>
          </a:prstGeom>
          <a:solidFill>
            <a:srgbClr val="FFD7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Picture 37" descr="A line of colorful squares&#10;&#10;Description automatically generated">
            <a:extLst>
              <a:ext uri="{FF2B5EF4-FFF2-40B4-BE49-F238E27FC236}">
                <a16:creationId xmlns:a16="http://schemas.microsoft.com/office/drawing/2014/main" id="{89ADBE3B-343C-B9BD-8FCC-56FCC1706C3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8" t="43923" b="40064"/>
          <a:stretch/>
        </p:blipFill>
        <p:spPr>
          <a:xfrm>
            <a:off x="0" y="0"/>
            <a:ext cx="27432000" cy="15258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AF986F-72F3-9408-F2AF-29396BED6ECB}"/>
              </a:ext>
            </a:extLst>
          </p:cNvPr>
          <p:cNvSpPr txBox="1"/>
          <p:nvPr/>
        </p:nvSpPr>
        <p:spPr>
          <a:xfrm rot="5400000" flipV="1">
            <a:off x="-1060243" y="18427621"/>
            <a:ext cx="6025564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aa-ET" sz="3600" dirty="0">
                <a:solidFill>
                  <a:schemeClr val="accent6">
                    <a:lumMod val="50000"/>
                  </a:schemeClr>
                </a:solidFill>
              </a:rPr>
              <a:t>Symbiodiniacceae Concentration in Coral Tissue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85866D7-0150-3648-D725-3C282F9528D0}"/>
              </a:ext>
            </a:extLst>
          </p:cNvPr>
          <p:cNvCxnSpPr>
            <a:cxnSpLocks/>
          </p:cNvCxnSpPr>
          <p:nvPr/>
        </p:nvCxnSpPr>
        <p:spPr>
          <a:xfrm>
            <a:off x="4047202" y="15758174"/>
            <a:ext cx="2529582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CEBC886-D2BB-0712-5697-62132DC2D6B2}"/>
              </a:ext>
            </a:extLst>
          </p:cNvPr>
          <p:cNvCxnSpPr>
            <a:cxnSpLocks/>
          </p:cNvCxnSpPr>
          <p:nvPr/>
        </p:nvCxnSpPr>
        <p:spPr>
          <a:xfrm>
            <a:off x="6581854" y="15766195"/>
            <a:ext cx="8361367" cy="6035026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4B591C2-3316-1578-4CA1-8B2C2CB6CCA4}"/>
              </a:ext>
            </a:extLst>
          </p:cNvPr>
          <p:cNvCxnSpPr>
            <a:cxnSpLocks/>
          </p:cNvCxnSpPr>
          <p:nvPr/>
        </p:nvCxnSpPr>
        <p:spPr>
          <a:xfrm flipH="1">
            <a:off x="14927179" y="21785179"/>
            <a:ext cx="6874042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9D3F1D4-DE1C-54A4-DED8-0509B4FC3087}"/>
              </a:ext>
            </a:extLst>
          </p:cNvPr>
          <p:cNvCxnSpPr>
            <a:cxnSpLocks/>
          </p:cNvCxnSpPr>
          <p:nvPr/>
        </p:nvCxnSpPr>
        <p:spPr>
          <a:xfrm flipH="1">
            <a:off x="21753095" y="17878926"/>
            <a:ext cx="3537284" cy="392229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59A30D6B-A281-7FCF-EBD6-839432A1AB19}"/>
              </a:ext>
            </a:extLst>
          </p:cNvPr>
          <p:cNvGrpSpPr/>
          <p:nvPr/>
        </p:nvGrpSpPr>
        <p:grpSpPr>
          <a:xfrm>
            <a:off x="21477443" y="11023322"/>
            <a:ext cx="4737974" cy="2171943"/>
            <a:chOff x="14899525" y="26187314"/>
            <a:chExt cx="6311652" cy="344170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0B64F4A-C5E8-512C-12B5-B1594F54D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289493" y="26448840"/>
              <a:ext cx="1921684" cy="291864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EAC08FF2-DF4D-3F20-0F24-D8AD29653B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028231" y="26187314"/>
              <a:ext cx="2247900" cy="34417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FE83B140-2282-7306-B88D-A6105DED4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899525" y="26219064"/>
              <a:ext cx="2095500" cy="3378200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36EC0EA-B680-A29E-19E6-B63A32A1B073}"/>
              </a:ext>
            </a:extLst>
          </p:cNvPr>
          <p:cNvGrpSpPr/>
          <p:nvPr/>
        </p:nvGrpSpPr>
        <p:grpSpPr>
          <a:xfrm>
            <a:off x="14741866" y="10979059"/>
            <a:ext cx="4737974" cy="2171943"/>
            <a:chOff x="14899525" y="26187314"/>
            <a:chExt cx="6311652" cy="3441700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71B35B93-F830-1CDE-FB07-9B1AC4184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289493" y="26448840"/>
              <a:ext cx="1921684" cy="2918648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5272BCFC-1DD7-01A2-9081-773CF362E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028231" y="26187314"/>
              <a:ext cx="2247900" cy="3441700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8A2C236D-7EC6-3C96-CC34-5848114E99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899525" y="26219064"/>
              <a:ext cx="2095500" cy="3378200"/>
            </a:xfrm>
            <a:prstGeom prst="rect">
              <a:avLst/>
            </a:prstGeom>
          </p:spPr>
        </p:pic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9C90817-9544-0FFF-B558-8B4A482FC470}"/>
              </a:ext>
            </a:extLst>
          </p:cNvPr>
          <p:cNvGrpSpPr/>
          <p:nvPr/>
        </p:nvGrpSpPr>
        <p:grpSpPr>
          <a:xfrm>
            <a:off x="1248832" y="11107011"/>
            <a:ext cx="4703603" cy="2503454"/>
            <a:chOff x="4501523" y="23428677"/>
            <a:chExt cx="5557239" cy="2957795"/>
          </a:xfrm>
        </p:grpSpPr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54573659-0BF6-A7F2-0AF3-114931947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501523" y="23428677"/>
              <a:ext cx="1895329" cy="2957795"/>
            </a:xfrm>
            <a:prstGeom prst="rect">
              <a:avLst/>
            </a:prstGeom>
          </p:spPr>
        </p:pic>
        <p:pic>
          <p:nvPicPr>
            <p:cNvPr id="130" name="Picture 129">
              <a:extLst>
                <a:ext uri="{FF2B5EF4-FFF2-40B4-BE49-F238E27FC236}">
                  <a16:creationId xmlns:a16="http://schemas.microsoft.com/office/drawing/2014/main" id="{74CBDE3C-233D-4621-0C95-028189CF5B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b="12445"/>
            <a:stretch/>
          </p:blipFill>
          <p:spPr>
            <a:xfrm>
              <a:off x="6575028" y="23428677"/>
              <a:ext cx="2324100" cy="2957795"/>
            </a:xfrm>
            <a:prstGeom prst="rect">
              <a:avLst/>
            </a:prstGeom>
          </p:spPr>
        </p:pic>
        <p:pic>
          <p:nvPicPr>
            <p:cNvPr id="131" name="Picture 130">
              <a:extLst>
                <a:ext uri="{FF2B5EF4-FFF2-40B4-BE49-F238E27FC236}">
                  <a16:creationId xmlns:a16="http://schemas.microsoft.com/office/drawing/2014/main" id="{BB40A775-F826-620E-7A11-15FDA841BC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018322" y="23563715"/>
              <a:ext cx="1040440" cy="2687718"/>
            </a:xfrm>
            <a:prstGeom prst="rect">
              <a:avLst/>
            </a:prstGeom>
          </p:spPr>
        </p:pic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642188D2-629C-3510-E8B1-CA49F666D15F}"/>
              </a:ext>
            </a:extLst>
          </p:cNvPr>
          <p:cNvGrpSpPr/>
          <p:nvPr/>
        </p:nvGrpSpPr>
        <p:grpSpPr>
          <a:xfrm>
            <a:off x="7897307" y="11192416"/>
            <a:ext cx="4703603" cy="2503454"/>
            <a:chOff x="4501523" y="23428677"/>
            <a:chExt cx="5557239" cy="2957795"/>
          </a:xfrm>
        </p:grpSpPr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5C1D7F52-2F83-F47C-D5DD-BF1CF6697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501523" y="23428677"/>
              <a:ext cx="1895329" cy="2957795"/>
            </a:xfrm>
            <a:prstGeom prst="rect">
              <a:avLst/>
            </a:prstGeom>
          </p:spPr>
        </p:pic>
        <p:pic>
          <p:nvPicPr>
            <p:cNvPr id="134" name="Picture 133">
              <a:extLst>
                <a:ext uri="{FF2B5EF4-FFF2-40B4-BE49-F238E27FC236}">
                  <a16:creationId xmlns:a16="http://schemas.microsoft.com/office/drawing/2014/main" id="{B962EBD1-5CD7-0531-398D-6E5F8C67F9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b="12445"/>
            <a:stretch/>
          </p:blipFill>
          <p:spPr>
            <a:xfrm>
              <a:off x="6575028" y="23428677"/>
              <a:ext cx="2324100" cy="2957795"/>
            </a:xfrm>
            <a:prstGeom prst="rect">
              <a:avLst/>
            </a:prstGeom>
          </p:spPr>
        </p:pic>
        <p:pic>
          <p:nvPicPr>
            <p:cNvPr id="135" name="Picture 134">
              <a:extLst>
                <a:ext uri="{FF2B5EF4-FFF2-40B4-BE49-F238E27FC236}">
                  <a16:creationId xmlns:a16="http://schemas.microsoft.com/office/drawing/2014/main" id="{A1681C7A-EE3A-9BCF-B5FE-7BF415DCC4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018322" y="23563715"/>
              <a:ext cx="1040440" cy="26877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1473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5497</TotalTime>
  <Words>47</Words>
  <Application>Microsoft Macintosh PowerPoint</Application>
  <PresentationFormat>Custom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Wesley Sparagon</dc:creator>
  <cp:lastModifiedBy>Milou Arts</cp:lastModifiedBy>
  <cp:revision>36</cp:revision>
  <dcterms:created xsi:type="dcterms:W3CDTF">2022-11-09T20:59:53Z</dcterms:created>
  <dcterms:modified xsi:type="dcterms:W3CDTF">2023-12-11T09:27:01Z</dcterms:modified>
</cp:coreProperties>
</file>

<file path=docProps/thumbnail.jpeg>
</file>